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0" r:id="rId3"/>
    <p:sldId id="257" r:id="rId4"/>
    <p:sldId id="279" r:id="rId5"/>
    <p:sldId id="256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4" r:id="rId21"/>
    <p:sldId id="275" r:id="rId22"/>
    <p:sldId id="276" r:id="rId23"/>
    <p:sldId id="277" r:id="rId24"/>
    <p:sldId id="278" r:id="rId2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3B99-774D-D34B-9343-5E8B2F0DC82F}" v="82" dt="2022-04-20T11:32:57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0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E189-06C6-A241-BDAD-23B7E248830D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F05C-64FB-7A48-BBA4-6B00513F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oa.ac.uk/static/57ea20ec-8edb-46ce-879222a813ce9af6/BOAST-Paediatric-Forearm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boa.ac.uk/asset/4D4E86F9-A4DF-4FBB-A8E36116134FFED8/" TargetMode="External"/><Relationship Id="rId7" Type="http://schemas.openxmlformats.org/officeDocument/2006/relationships/hyperlink" Target="https://www.bscos.org.uk/secure/reports/VFC.php?sldownload=QlNDT1MtU0xXRy1WQy12RklOLnBkZiwwLDlCYXJrZXIsLCwwLDE2NTg0ODAwODQsZGUwMWQ1MzE0MDk4ZjZmMDE1MDk3YTZhMDU2ZTJkOWI%3D/BSCOS-SLWG-VC-vFIN.pdf" TargetMode="External"/><Relationship Id="rId2" Type="http://schemas.openxmlformats.org/officeDocument/2006/relationships/hyperlink" Target="https://www.boa.ac.uk/standards-guidance/boas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a.ac.uk/asset/A240155A-F0DD-4BE7-8C8AF7B6CC4DA795/" TargetMode="External"/><Relationship Id="rId5" Type="http://schemas.openxmlformats.org/officeDocument/2006/relationships/hyperlink" Target="https://www.boa.ac.uk/asset/57EA20EC-8EDB-46CE-879222A813CE9AF6/" TargetMode="External"/><Relationship Id="rId4" Type="http://schemas.openxmlformats.org/officeDocument/2006/relationships/hyperlink" Target="https://www.boa.ac.uk/asset/EA032921-2A7F-4A15-8F7033524E4678D5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oa.ac.uk/asset/EA032921-2A7F-4A15-8F7033524E4678D5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hyperlink" Target="https://www.ndorms.ox.ac.uk/research/clinical-trials/current-trials-and-studies/scien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a.ac.uk/static/a240155a-f0dd-4be7-8c8af7b6cc4da795/BOASTSupracondylarFracturesHumerusChildren2020-v2-FINAL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422" y="450222"/>
            <a:ext cx="3398298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CA602-6DB9-6F3E-79BF-801ABB8A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43" y="762000"/>
            <a:ext cx="2921728" cy="30184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ED fracture guidance 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804" y="450221"/>
            <a:ext cx="3981187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490B-6C8A-5FB1-BEC7-4425768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418" y="909143"/>
            <a:ext cx="3433668" cy="5029586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2200" dirty="0"/>
              <a:t>In line with GIRFT </a:t>
            </a:r>
            <a:r>
              <a:rPr lang="en-US" sz="2200" dirty="0" err="1"/>
              <a:t>Paediatric</a:t>
            </a:r>
            <a:r>
              <a:rPr lang="en-US" sz="2200" dirty="0"/>
              <a:t> Trauma and </a:t>
            </a:r>
            <a:r>
              <a:rPr lang="en-US" sz="2200" dirty="0" err="1"/>
              <a:t>Orthopaedic</a:t>
            </a:r>
            <a:r>
              <a:rPr lang="en-US" sz="2200" dirty="0"/>
              <a:t> recommendations, BSCOS offers this ‘tool set’ of guidance sheets, designed to help bring consistent pre-specialist management and referral practices to bear on children’s fractures in your ED or referring treatment </a:t>
            </a:r>
            <a:r>
              <a:rPr lang="en-US" sz="2200" dirty="0" err="1"/>
              <a:t>centres</a:t>
            </a:r>
            <a:r>
              <a:rPr lang="en-US" sz="2200" dirty="0"/>
              <a:t>. It does not cover major trauma which should have its own specified pathway.</a:t>
            </a:r>
          </a:p>
          <a:p>
            <a:r>
              <a:rPr lang="en-US" sz="2200" dirty="0"/>
              <a:t>Variation in local practice is common and may reflect appropriate and necessary geographical and/or service delivery models. Those </a:t>
            </a:r>
            <a:r>
              <a:rPr lang="en-US" sz="2200" dirty="0" err="1"/>
              <a:t>centres</a:t>
            </a:r>
            <a:r>
              <a:rPr lang="en-US" sz="2200" dirty="0"/>
              <a:t> with virtual fracture clinic review may well have different follow up safety-netting to those without.  </a:t>
            </a:r>
          </a:p>
          <a:p>
            <a:r>
              <a:rPr lang="en-US" sz="2200" dirty="0"/>
              <a:t>This guidance is </a:t>
            </a:r>
            <a:r>
              <a:rPr lang="en-US" sz="2200" b="1" dirty="0"/>
              <a:t>not prescriptive </a:t>
            </a:r>
            <a:r>
              <a:rPr lang="en-US" sz="2200" dirty="0"/>
              <a:t>– it is a </a:t>
            </a:r>
            <a:r>
              <a:rPr lang="en-US" sz="2200" b="1" dirty="0"/>
              <a:t>starting point</a:t>
            </a:r>
            <a:r>
              <a:rPr lang="en-US" sz="2200" dirty="0"/>
              <a:t> and is best  jointly considered, adapted and agreed by representatives from your ED alongside </a:t>
            </a:r>
            <a:r>
              <a:rPr lang="en-US" sz="2200" dirty="0" err="1"/>
              <a:t>Paediatric</a:t>
            </a:r>
            <a:r>
              <a:rPr lang="en-US" sz="2200" dirty="0"/>
              <a:t> </a:t>
            </a:r>
            <a:r>
              <a:rPr lang="en-US" sz="2200" dirty="0" err="1"/>
              <a:t>Orthopaedics</a:t>
            </a:r>
            <a:r>
              <a:rPr lang="en-US" sz="2200" dirty="0"/>
              <a:t>.</a:t>
            </a:r>
          </a:p>
          <a:p>
            <a:r>
              <a:rPr lang="en-US" sz="2200" dirty="0"/>
              <a:t>It is suggested that referral criteria and other local service specific aspects of management are agreed and the sheets modified accordingly, noting the date of agreement and local contacts.</a:t>
            </a:r>
          </a:p>
          <a:p>
            <a:r>
              <a:rPr lang="en-US" sz="2200" dirty="0"/>
              <a:t>Clinical responsibility remains with the treating clinician at all times. BSCOS cannot take any responsibility for the contents of these guidance sheets. </a:t>
            </a:r>
          </a:p>
          <a:p>
            <a:r>
              <a:rPr lang="en-US" sz="2200" dirty="0"/>
              <a:t>BSCOS approved Patient Information Leaflets (PILs) will be hyperlinked to these documents as they become available.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141" y="450221"/>
            <a:ext cx="1517776" cy="3603165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84F73-1818-D6B7-2526-7ECC34CB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3313" y="4310007"/>
            <a:ext cx="3398296" cy="19823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418" y="4214253"/>
            <a:ext cx="1517777" cy="2173848"/>
          </a:xfrm>
          <a:prstGeom prst="rect">
            <a:avLst/>
          </a:prstGeom>
          <a:solidFill>
            <a:srgbClr val="E66C6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3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Lateral condyle of Elbow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062751"/>
            <a:ext cx="9522032" cy="1477328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depends on articular disruption, may be obscure if cartilaginous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Type 1  - </a:t>
            </a:r>
            <a:r>
              <a:rPr lang="en-US" b="1" dirty="0">
                <a:solidFill>
                  <a:schemeClr val="bg1"/>
                </a:solidFill>
              </a:rPr>
              <a:t>only</a:t>
            </a:r>
            <a:r>
              <a:rPr lang="en-US" dirty="0">
                <a:solidFill>
                  <a:schemeClr val="bg1"/>
                </a:solidFill>
              </a:rPr>
              <a:t> if certain,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F/U 1/52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Types 2 &amp; 3 (or uncertain)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Ortho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76488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do not mistake for epicondylar fracture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typically a fall onto outstretched hand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elbow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89711"/>
            <a:ext cx="9522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Weiss [NB ossific nucleus appears 11yoa, fuses 12-14yoa]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AA22A1-45C5-3206-6F0F-72D3B6F2F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7"/>
          <a:stretch/>
        </p:blipFill>
        <p:spPr bwMode="auto">
          <a:xfrm>
            <a:off x="5575795" y="3841374"/>
            <a:ext cx="4138221" cy="22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9724BF-04CC-1E1C-84A5-13CB3B60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Radial head &amp; neck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064328"/>
            <a:ext cx="9522032" cy="923330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/suspected or Angulated &lt;30 deg – Broad arm sling (under clothing) for 2-4w, No F/U</a:t>
            </a:r>
          </a:p>
          <a:p>
            <a:r>
              <a:rPr lang="en-US" dirty="0">
                <a:solidFill>
                  <a:schemeClr val="bg1"/>
                </a:solidFill>
              </a:rPr>
              <a:t>Displaced or Angulated  &gt;30 deg –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76488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–watch out for an absent (</a:t>
            </a:r>
            <a:r>
              <a:rPr lang="en-US" i="1" dirty="0" err="1">
                <a:solidFill>
                  <a:schemeClr val="bg1"/>
                </a:solidFill>
              </a:rPr>
              <a:t>ie</a:t>
            </a:r>
            <a:r>
              <a:rPr lang="en-US" i="1" dirty="0">
                <a:solidFill>
                  <a:schemeClr val="bg1"/>
                </a:solidFill>
              </a:rPr>
              <a:t> displaced) radial head ossific nucleus after 3yoa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typically a fall onto outstretched hand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elbow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94996"/>
            <a:ext cx="9522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 Radial head ossific nucleus appears 3yoa, fuses 14-16yoa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EDFD20-F571-2E83-FA2A-27CAEF9E625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69" y="4054508"/>
            <a:ext cx="3538847" cy="219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9319-11A0-A456-3244-5A2CA2B8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Olecranon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064328"/>
            <a:ext cx="9522032" cy="175432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/suspected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softcast</a:t>
            </a:r>
            <a:r>
              <a:rPr lang="en-US" dirty="0">
                <a:solidFill>
                  <a:schemeClr val="bg1"/>
                </a:solidFill>
              </a:rPr>
              <a:t>, to remove at home 3/52, No F/U</a:t>
            </a:r>
          </a:p>
          <a:p>
            <a:r>
              <a:rPr lang="en-US" dirty="0">
                <a:solidFill>
                  <a:schemeClr val="bg1"/>
                </a:solidFill>
              </a:rPr>
              <a:t>Displaced or Angulated –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Any misalignment of </a:t>
            </a:r>
            <a:r>
              <a:rPr lang="en-US" dirty="0" err="1">
                <a:solidFill>
                  <a:schemeClr val="bg1"/>
                </a:solidFill>
              </a:rPr>
              <a:t>radiocapitellar</a:t>
            </a:r>
            <a:r>
              <a:rPr lang="en-US" dirty="0">
                <a:solidFill>
                  <a:schemeClr val="bg1"/>
                </a:solidFill>
              </a:rPr>
              <a:t> joint? </a:t>
            </a:r>
          </a:p>
          <a:p>
            <a:r>
              <a:rPr lang="en-US" dirty="0">
                <a:solidFill>
                  <a:schemeClr val="bg1"/>
                </a:solidFill>
              </a:rPr>
              <a:t>– consider </a:t>
            </a:r>
            <a:r>
              <a:rPr lang="en-US" dirty="0" err="1">
                <a:solidFill>
                  <a:schemeClr val="bg1"/>
                </a:solidFill>
              </a:rPr>
              <a:t>Monteggia</a:t>
            </a:r>
            <a:r>
              <a:rPr lang="en-US" dirty="0">
                <a:solidFill>
                  <a:schemeClr val="bg1"/>
                </a:solidFill>
              </a:rPr>
              <a:t> –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76488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check for evidence of subluxation and alignment of radial head with capitellum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elbow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94996"/>
            <a:ext cx="9522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 NB ossific nucleus appears 9yoa, fuses 15-17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86518-8F6A-CDF4-E02D-1075AD00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36" y="3783223"/>
            <a:ext cx="2666942" cy="25691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4BC411-D53F-28B1-53F4-E6E5299F69D0}"/>
              </a:ext>
            </a:extLst>
          </p:cNvPr>
          <p:cNvCxnSpPr>
            <a:cxnSpLocks/>
          </p:cNvCxnSpPr>
          <p:nvPr/>
        </p:nvCxnSpPr>
        <p:spPr>
          <a:xfrm flipH="1" flipV="1">
            <a:off x="7143008" y="4966859"/>
            <a:ext cx="1848070" cy="29885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F70631-2729-7693-7A35-6A2E8E58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Forearm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4151776"/>
            <a:ext cx="9522032" cy="175432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/suspected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softcast</a:t>
            </a:r>
            <a:r>
              <a:rPr lang="en-US" dirty="0">
                <a:solidFill>
                  <a:schemeClr val="bg1"/>
                </a:solidFill>
              </a:rPr>
              <a:t>, to remove </a:t>
            </a:r>
          </a:p>
          <a:p>
            <a:r>
              <a:rPr lang="en-US" dirty="0">
                <a:solidFill>
                  <a:schemeClr val="bg1"/>
                </a:solidFill>
              </a:rPr>
              <a:t>at home 3/52, No F/U</a:t>
            </a:r>
          </a:p>
          <a:p>
            <a:r>
              <a:rPr lang="en-US" dirty="0">
                <a:solidFill>
                  <a:schemeClr val="bg1"/>
                </a:solidFill>
              </a:rPr>
              <a:t>Plastic deformation  -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 then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Monteggia</a:t>
            </a:r>
            <a:r>
              <a:rPr lang="en-US" dirty="0">
                <a:solidFill>
                  <a:schemeClr val="bg1"/>
                </a:solidFill>
              </a:rPr>
              <a:t>/Galeazzi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  then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Displaced or Angulated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 then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17181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check for evidence of subluxation and alignment at wrist and elbow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forearm (to include elbow and wrist)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94996"/>
            <a:ext cx="9522032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 Plastic deformation (younger child, no fracture but NB </a:t>
            </a:r>
            <a:r>
              <a:rPr lang="en-US" dirty="0" err="1">
                <a:solidFill>
                  <a:schemeClr val="bg1"/>
                </a:solidFill>
              </a:rPr>
              <a:t>radiocapitellar</a:t>
            </a:r>
            <a:r>
              <a:rPr lang="en-US" dirty="0">
                <a:solidFill>
                  <a:schemeClr val="bg1"/>
                </a:solidFill>
              </a:rPr>
              <a:t> and DRUJ)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Ulnar fracture, Radius intact (NB </a:t>
            </a:r>
            <a:r>
              <a:rPr lang="en-US" dirty="0" err="1">
                <a:solidFill>
                  <a:schemeClr val="bg1"/>
                </a:solidFill>
              </a:rPr>
              <a:t>Monteggia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radiocapitellar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sublux</a:t>
            </a:r>
            <a:r>
              <a:rPr lang="en-US" dirty="0">
                <a:solidFill>
                  <a:schemeClr val="bg1"/>
                </a:solidFill>
              </a:rPr>
              <a:t> – see image below)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Radial fracture, Ulna intact (NB Galeazzi – DRUJ </a:t>
            </a:r>
            <a:r>
              <a:rPr lang="en-US" dirty="0" err="1">
                <a:solidFill>
                  <a:schemeClr val="bg1"/>
                </a:solidFill>
              </a:rPr>
              <a:t>sublux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Both bone forearm – displacement, angulation, open/closed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56886-3752-C54D-7649-484F5F10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14"/>
          <a:stretch/>
        </p:blipFill>
        <p:spPr>
          <a:xfrm>
            <a:off x="6475024" y="4151776"/>
            <a:ext cx="3238992" cy="226317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C8A0B-021D-132F-5C41-622B61A4BFDC}"/>
              </a:ext>
            </a:extLst>
          </p:cNvPr>
          <p:cNvCxnSpPr>
            <a:cxnSpLocks/>
          </p:cNvCxnSpPr>
          <p:nvPr/>
        </p:nvCxnSpPr>
        <p:spPr>
          <a:xfrm flipH="1" flipV="1">
            <a:off x="6875813" y="4963886"/>
            <a:ext cx="1959429" cy="6175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9787507-7A19-B96F-A9AF-257D7EF4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Wrist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837661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Torus/Buckle (</a:t>
            </a:r>
            <a:r>
              <a:rPr lang="en-US" dirty="0" err="1">
                <a:solidFill>
                  <a:schemeClr val="bg1"/>
                </a:solidFill>
              </a:rPr>
              <a:t>unicortical</a:t>
            </a:r>
            <a:r>
              <a:rPr lang="en-US" dirty="0">
                <a:solidFill>
                  <a:schemeClr val="bg1"/>
                </a:solidFill>
              </a:rPr>
              <a:t>) – no brace required, </a:t>
            </a:r>
            <a:r>
              <a:rPr lang="en-US" dirty="0" err="1">
                <a:solidFill>
                  <a:schemeClr val="bg1"/>
                </a:solidFill>
              </a:rPr>
              <a:t>futuro</a:t>
            </a:r>
            <a:r>
              <a:rPr lang="en-US" dirty="0">
                <a:solidFill>
                  <a:schemeClr val="bg1"/>
                </a:solidFill>
              </a:rPr>
              <a:t> splint for comfort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Greenstick/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/min angulation &lt;15 deg (</a:t>
            </a:r>
            <a:r>
              <a:rPr lang="en-US" dirty="0" err="1">
                <a:solidFill>
                  <a:schemeClr val="bg1"/>
                </a:solidFill>
              </a:rPr>
              <a:t>bicortical</a:t>
            </a:r>
            <a:r>
              <a:rPr lang="en-US" dirty="0">
                <a:solidFill>
                  <a:schemeClr val="bg1"/>
                </a:solidFill>
              </a:rPr>
              <a:t>) –  </a:t>
            </a:r>
            <a:r>
              <a:rPr lang="en-US" dirty="0" err="1">
                <a:solidFill>
                  <a:schemeClr val="bg1"/>
                </a:solidFill>
              </a:rPr>
              <a:t>softcast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remove at home 3/52 – No F/U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Displaced/</a:t>
            </a:r>
            <a:r>
              <a:rPr lang="en-US" dirty="0" err="1">
                <a:solidFill>
                  <a:schemeClr val="bg1"/>
                </a:solidFill>
              </a:rPr>
              <a:t>signif</a:t>
            </a:r>
            <a:r>
              <a:rPr lang="en-US" dirty="0">
                <a:solidFill>
                  <a:schemeClr val="bg1"/>
                </a:solidFill>
              </a:rPr>
              <a:t> angulation/physis involved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r>
              <a:rPr lang="en-US" dirty="0">
                <a:solidFill>
                  <a:schemeClr val="bg1"/>
                </a:solidFill>
              </a:rPr>
              <a:t>  - consider CRAFFT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NB see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https://www.boa.ac.uk/static/57ea20ec-8edb-46ce-879222a813ce9af6/BOAST-Paediatric-Forearm.pdf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check for evidence of subluxation and alignment at wrist and elbow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fall onto outstretched hand typically.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centred on wrist [NOT full forearm XR]</a:t>
            </a:r>
          </a:p>
          <a:p>
            <a:r>
              <a:rPr lang="en-GB" dirty="0">
                <a:solidFill>
                  <a:schemeClr val="bg1"/>
                </a:solidFill>
              </a:rPr>
              <a:t> (consider additional AP &amp; </a:t>
            </a:r>
            <a:r>
              <a:rPr lang="en-GB" dirty="0" err="1">
                <a:solidFill>
                  <a:schemeClr val="bg1"/>
                </a:solidFill>
              </a:rPr>
              <a:t>lat</a:t>
            </a:r>
            <a:r>
              <a:rPr lang="en-GB" dirty="0">
                <a:solidFill>
                  <a:schemeClr val="bg1"/>
                </a:solidFill>
              </a:rPr>
              <a:t> elbow if any tenderness/deformity)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927311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 torus (</a:t>
            </a:r>
            <a:r>
              <a:rPr lang="en-US" dirty="0" err="1">
                <a:solidFill>
                  <a:schemeClr val="bg1"/>
                </a:solidFill>
              </a:rPr>
              <a:t>unicortical</a:t>
            </a:r>
            <a:r>
              <a:rPr lang="en-US" dirty="0">
                <a:solidFill>
                  <a:schemeClr val="bg1"/>
                </a:solidFill>
              </a:rPr>
              <a:t> plastic deformation)/greenstick (torus one cortex, fracture of the other)/</a:t>
            </a:r>
            <a:r>
              <a:rPr lang="en-US" dirty="0" err="1">
                <a:solidFill>
                  <a:schemeClr val="bg1"/>
                </a:solidFill>
              </a:rPr>
              <a:t>bicortical</a:t>
            </a:r>
            <a:r>
              <a:rPr lang="en-US" dirty="0">
                <a:solidFill>
                  <a:schemeClr val="bg1"/>
                </a:solidFill>
              </a:rPr>
              <a:t>, angulation, displacement, comminution, open/closed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813C2-58F5-FBF1-E210-8D5B377D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Carpus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07744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Scaphoid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&lt;9y   - highly unlikely to be fractured (cartilaginous) - seek advice if </a:t>
            </a:r>
            <a:r>
              <a:rPr lang="en-US" dirty="0" err="1">
                <a:solidFill>
                  <a:schemeClr val="bg1"/>
                </a:solidFill>
              </a:rPr>
              <a:t>signif</a:t>
            </a:r>
            <a:r>
              <a:rPr lang="en-US" dirty="0">
                <a:solidFill>
                  <a:schemeClr val="bg1"/>
                </a:solidFill>
              </a:rPr>
              <a:t> concern.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&gt;9y   - clinical suspicion only – extended </a:t>
            </a:r>
            <a:r>
              <a:rPr lang="en-US" dirty="0" err="1">
                <a:solidFill>
                  <a:schemeClr val="bg1"/>
                </a:solidFill>
              </a:rPr>
              <a:t>futuro</a:t>
            </a:r>
            <a:r>
              <a:rPr lang="en-US" dirty="0">
                <a:solidFill>
                  <a:schemeClr val="bg1"/>
                </a:solidFill>
              </a:rPr>
              <a:t> splint 2/52, F/U if ongoing symptoms</a:t>
            </a:r>
          </a:p>
          <a:p>
            <a:r>
              <a:rPr lang="en-US" dirty="0">
                <a:solidFill>
                  <a:schemeClr val="bg1"/>
                </a:solidFill>
              </a:rPr>
              <a:t>	      - 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fracture on XR – scaphoid cast 6-8 weeks, 6/52 F/U</a:t>
            </a:r>
          </a:p>
          <a:p>
            <a:r>
              <a:rPr lang="en-US" dirty="0">
                <a:solidFill>
                  <a:schemeClr val="bg1"/>
                </a:solidFill>
              </a:rPr>
              <a:t>	      - displaced fracture on XR – refer to ortho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   Any other carpal fracture – refer to ortho (or hand service)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56332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missed scaphoid carries an increased avascular necrosis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– Scaphoid series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89711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 proximal pole / waist /  distal pole of scaphoid ?</a:t>
            </a:r>
          </a:p>
          <a:p>
            <a:r>
              <a:rPr lang="en-US" dirty="0">
                <a:solidFill>
                  <a:schemeClr val="bg1"/>
                </a:solidFill>
              </a:rPr>
              <a:t>- displacement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98D6B-E4F0-E3FD-12AD-163897A3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MCs &amp; phalanges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07744"/>
            <a:ext cx="9522032" cy="2862322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Scaphoid</a:t>
            </a:r>
          </a:p>
          <a:p>
            <a:r>
              <a:rPr lang="en-US" dirty="0">
                <a:solidFill>
                  <a:schemeClr val="bg1"/>
                </a:solidFill>
              </a:rPr>
              <a:t>D) Definitive management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Base of MC – ulnar gutter for little/ring finger – refer hand service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CMC dislocation -  reduce under analgesia – refer hand service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MC shaft  - buddy </a:t>
            </a:r>
            <a:r>
              <a:rPr lang="en-US" dirty="0" err="1">
                <a:solidFill>
                  <a:schemeClr val="bg1"/>
                </a:solidFill>
              </a:rPr>
              <a:t>strap+futuro</a:t>
            </a:r>
            <a:r>
              <a:rPr lang="en-US" dirty="0">
                <a:solidFill>
                  <a:schemeClr val="bg1"/>
                </a:solidFill>
              </a:rPr>
              <a:t> – No F/U unless stability concern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Multiple MC # - volar slab in position of safe immobilization (</a:t>
            </a:r>
            <a:r>
              <a:rPr lang="en-US" dirty="0" err="1">
                <a:solidFill>
                  <a:schemeClr val="bg1"/>
                </a:solidFill>
              </a:rPr>
              <a:t>CMCjts</a:t>
            </a:r>
            <a:r>
              <a:rPr lang="en-US" dirty="0">
                <a:solidFill>
                  <a:schemeClr val="bg1"/>
                </a:solidFill>
              </a:rPr>
              <a:t> at 90, IPJs at 180 deg) – refer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MC neck  - buddy </a:t>
            </a:r>
            <a:r>
              <a:rPr lang="en-US" dirty="0" err="1">
                <a:solidFill>
                  <a:schemeClr val="bg1"/>
                </a:solidFill>
              </a:rPr>
              <a:t>strap+futuro</a:t>
            </a:r>
            <a:r>
              <a:rPr lang="en-US" dirty="0">
                <a:solidFill>
                  <a:schemeClr val="bg1"/>
                </a:solidFill>
              </a:rPr>
              <a:t> – No F/U unless stability concern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Angulated/rotated MC shaft/neck – refer hand service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Volar plate injury  - buddy strap – No F/U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Bony mallet/Nail bed injury/suspected infection – refer hand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check and document rotational deformity of digits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nerve and tendon </a:t>
            </a:r>
            <a:r>
              <a:rPr lang="en-US" dirty="0" err="1">
                <a:solidFill>
                  <a:schemeClr val="bg1"/>
                </a:solidFill>
              </a:rPr>
              <a:t>fcn</a:t>
            </a:r>
            <a:r>
              <a:rPr lang="en-US" dirty="0">
                <a:solidFill>
                  <a:schemeClr val="bg1"/>
                </a:solidFill>
              </a:rPr>
              <a:t>,  significant soft tissue injury – consider plastic surgery input.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– PA </a:t>
            </a:r>
            <a:r>
              <a:rPr lang="en-US" b="1" dirty="0">
                <a:solidFill>
                  <a:schemeClr val="bg1"/>
                </a:solidFill>
              </a:rPr>
              <a:t>and true lateral </a:t>
            </a:r>
            <a:r>
              <a:rPr lang="en-US" dirty="0">
                <a:solidFill>
                  <a:schemeClr val="bg1"/>
                </a:solidFill>
              </a:rPr>
              <a:t>views of any confirmed fractures</a:t>
            </a:r>
          </a:p>
          <a:p>
            <a:r>
              <a:rPr lang="en-US" dirty="0">
                <a:solidFill>
                  <a:schemeClr val="bg1"/>
                </a:solidFill>
              </a:rPr>
              <a:t>[obliques are good for diagnostic sensitivity but not for assessment of displacement]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971947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named digits  [use: thumb, index, long, ring, little], 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/mid/distal, open/closed, oblique/</a:t>
            </a:r>
            <a:r>
              <a:rPr lang="en-US" dirty="0" err="1">
                <a:solidFill>
                  <a:schemeClr val="bg1"/>
                </a:solidFill>
              </a:rPr>
              <a:t>tvse</a:t>
            </a:r>
            <a:r>
              <a:rPr lang="en-US" dirty="0">
                <a:solidFill>
                  <a:schemeClr val="bg1"/>
                </a:solidFill>
              </a:rPr>
              <a:t>/spiral, comminution, displacement.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8D2E0-CF2B-F4F8-B588-0ED0DCE2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Spine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357456"/>
            <a:ext cx="9522032" cy="120032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Immobilise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high risk of distracting injury – undertake a secondary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Risk of (missed) major trauma. Document distal NV status on arrival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CT vs XR – d/w radiology / as per local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9770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Cervical /  Thoracic / Lumbar / Sacral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4F3117-4F63-1D62-1BA9-0020B48C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Limb/Pelvis &amp; Hip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55948"/>
            <a:ext cx="9522032" cy="175432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r>
              <a:rPr lang="en-US" dirty="0">
                <a:solidFill>
                  <a:schemeClr val="bg1"/>
                </a:solidFill>
              </a:rPr>
              <a:t>Avulsion (of apophyses/trochanter) – crutches, analgesia, physio referral</a:t>
            </a:r>
          </a:p>
          <a:p>
            <a:r>
              <a:rPr lang="en-US" dirty="0">
                <a:solidFill>
                  <a:schemeClr val="bg1"/>
                </a:solidFill>
              </a:rPr>
              <a:t>Major trauma - </a:t>
            </a:r>
            <a:r>
              <a:rPr lang="en-US" dirty="0" err="1">
                <a:solidFill>
                  <a:schemeClr val="bg1"/>
                </a:solidFill>
              </a:rPr>
              <a:t>immobilise,Consider</a:t>
            </a:r>
            <a:r>
              <a:rPr lang="en-US" dirty="0">
                <a:solidFill>
                  <a:schemeClr val="bg1"/>
                </a:solidFill>
              </a:rPr>
              <a:t> pelvic binder - 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SUFE – refer to ortho</a:t>
            </a:r>
          </a:p>
          <a:p>
            <a:r>
              <a:rPr lang="en-US" dirty="0">
                <a:solidFill>
                  <a:schemeClr val="bg1"/>
                </a:solidFill>
              </a:rPr>
              <a:t>Perthes – arrange f/u in elective </a:t>
            </a:r>
            <a:r>
              <a:rPr lang="en-US" dirty="0" err="1">
                <a:solidFill>
                  <a:schemeClr val="bg1"/>
                </a:solidFill>
              </a:rPr>
              <a:t>paeds</a:t>
            </a:r>
            <a:r>
              <a:rPr lang="en-US" dirty="0">
                <a:solidFill>
                  <a:schemeClr val="bg1"/>
                </a:solidFill>
              </a:rPr>
              <a:t> ortho service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high risk of distracting injury – undertake a secondary survey</a:t>
            </a:r>
          </a:p>
          <a:p>
            <a:r>
              <a:rPr lang="en-US" i="1" dirty="0">
                <a:solidFill>
                  <a:schemeClr val="bg1"/>
                </a:solidFill>
              </a:rPr>
              <a:t>SUFE is often missed – beware groin pain in the adolescent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Risk of (missed) major trauma.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613197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AP Pelvis XR (+ frog lateral in suspected SUFE)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994087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Minor Avulsions v Injury to Pelvic Ring v SUFE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A732B-9B3F-FF53-149B-BE9A4FDF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08" y="4543822"/>
            <a:ext cx="2875808" cy="1794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A31080-245D-777F-B8EB-20B4F4D0F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5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/ Femur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357456"/>
            <a:ext cx="9522032" cy="646331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refer for consideration of NAI in the non-ambulant infant!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record distal </a:t>
            </a:r>
            <a:r>
              <a:rPr lang="en-US" dirty="0" err="1">
                <a:solidFill>
                  <a:schemeClr val="bg1"/>
                </a:solidFill>
              </a:rPr>
              <a:t>neurovasc</a:t>
            </a:r>
            <a:r>
              <a:rPr lang="en-US" dirty="0">
                <a:solidFill>
                  <a:schemeClr val="bg1"/>
                </a:solidFill>
              </a:rPr>
              <a:t> status. Apply Thomas Splint +/- Fem N Block for pain relief.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= PA and true lateral views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9770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/mid/distal, open/closed, oblique/</a:t>
            </a:r>
            <a:r>
              <a:rPr lang="en-US" dirty="0" err="1">
                <a:solidFill>
                  <a:schemeClr val="bg1"/>
                </a:solidFill>
              </a:rPr>
              <a:t>tvse</a:t>
            </a:r>
            <a:r>
              <a:rPr lang="en-US" dirty="0">
                <a:solidFill>
                  <a:schemeClr val="bg1"/>
                </a:solidFill>
              </a:rPr>
              <a:t>/spiral, comminution, displacement.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BCAA6-95C4-E12E-BC10-562658D428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4936-2201-23FB-BED6-63D257FA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BOA </a:t>
            </a:r>
            <a:r>
              <a:rPr lang="en-US" dirty="0">
                <a:hlinkClick r:id="rId2"/>
              </a:rPr>
              <a:t>BOAST documents </a:t>
            </a:r>
            <a:r>
              <a:rPr lang="en-US" dirty="0"/>
              <a:t>are relevant to the development of local ED protocols:</a:t>
            </a:r>
          </a:p>
          <a:p>
            <a:r>
              <a:rPr lang="en-US" sz="2400" dirty="0">
                <a:hlinkClick r:id="rId3"/>
              </a:rPr>
              <a:t>Management of paediatric acute musculoskeletal infection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Management of ACL injury in skeletally immature</a:t>
            </a:r>
            <a:endParaRPr lang="en-US" sz="2400" dirty="0"/>
          </a:p>
          <a:p>
            <a:r>
              <a:rPr lang="en-US" sz="2400" dirty="0">
                <a:hlinkClick r:id="rId5"/>
              </a:rPr>
              <a:t>Early management of </a:t>
            </a:r>
            <a:r>
              <a:rPr lang="en-US" sz="2400" dirty="0" err="1">
                <a:hlinkClick r:id="rId5"/>
              </a:rPr>
              <a:t>paediatric</a:t>
            </a:r>
            <a:r>
              <a:rPr lang="en-US" sz="2400" dirty="0">
                <a:hlinkClick r:id="rId5"/>
              </a:rPr>
              <a:t> forearm fracture </a:t>
            </a:r>
            <a:endParaRPr lang="en-US" sz="2400" dirty="0"/>
          </a:p>
          <a:p>
            <a:r>
              <a:rPr lang="en-US" sz="2400" dirty="0">
                <a:hlinkClick r:id="rId6"/>
              </a:rPr>
              <a:t>Supracondylar elbow fractures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BSCOS has issued guidance on </a:t>
            </a:r>
            <a:r>
              <a:rPr lang="en-US" sz="2400" dirty="0">
                <a:hlinkClick r:id="rId7"/>
              </a:rPr>
              <a:t>virtual fracture clinics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617AD-FB5F-741B-CE09-82F94EC68F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4B510AE-1B09-95B0-8616-71E6972E188C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Emergency 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BOAST guidance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7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– Patella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55948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</a:t>
            </a:r>
          </a:p>
          <a:p>
            <a:r>
              <a:rPr lang="en-US" dirty="0">
                <a:solidFill>
                  <a:schemeClr val="bg1"/>
                </a:solidFill>
              </a:rPr>
              <a:t>Dislocated patella – reduce with sedation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First time dislocation   -  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Recurrent dislocation –  check XR for osteochondral lesions – refer to physio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Fracture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with intact </a:t>
            </a:r>
            <a:r>
              <a:rPr lang="en-US" dirty="0" err="1">
                <a:solidFill>
                  <a:schemeClr val="bg1"/>
                </a:solidFill>
              </a:rPr>
              <a:t>ext</a:t>
            </a:r>
            <a:r>
              <a:rPr lang="en-US" dirty="0">
                <a:solidFill>
                  <a:schemeClr val="bg1"/>
                </a:solidFill>
              </a:rPr>
              <a:t> mech – resin full leg cast, F/U 1/52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Displaced – 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always assess integrity of extensor mech with SLR.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trauma or atraumatic ?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8559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AP &amp;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knee (+/- skyline view)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9023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First time dislocation v recurrent</a:t>
            </a:r>
          </a:p>
          <a:p>
            <a:r>
              <a:rPr lang="en-US" dirty="0">
                <a:solidFill>
                  <a:schemeClr val="bg1"/>
                </a:solidFill>
              </a:rPr>
              <a:t>- Displacement of a fracture.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94650-938C-4AFE-684A-3D2DEB4B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– Knee </a:t>
            </a:r>
            <a:r>
              <a:rPr lang="en-GB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Jt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4464103"/>
            <a:ext cx="9522032" cy="203132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‘Soft tissue’ injury without </a:t>
            </a:r>
            <a:r>
              <a:rPr lang="en-US" dirty="0" err="1">
                <a:solidFill>
                  <a:schemeClr val="bg1"/>
                </a:solidFill>
              </a:rPr>
              <a:t>lipohaemarthrosis</a:t>
            </a:r>
            <a:r>
              <a:rPr lang="en-US" dirty="0">
                <a:solidFill>
                  <a:schemeClr val="bg1"/>
                </a:solidFill>
              </a:rPr>
              <a:t> – - Cricket splint, crutches, urgent physio referral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Lipohaemarthosis</a:t>
            </a:r>
            <a:r>
              <a:rPr lang="en-US" dirty="0">
                <a:solidFill>
                  <a:schemeClr val="bg1"/>
                </a:solidFill>
              </a:rPr>
              <a:t> w/out obvious #  - Cricket splint, crutches -  d/w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r>
              <a:rPr lang="en-US" dirty="0">
                <a:solidFill>
                  <a:schemeClr val="bg1"/>
                </a:solidFill>
              </a:rPr>
              <a:t> during working day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Segond</a:t>
            </a:r>
            <a:r>
              <a:rPr lang="en-US" dirty="0">
                <a:solidFill>
                  <a:schemeClr val="bg1"/>
                </a:solidFill>
              </a:rPr>
              <a:t> or Tib spine or tuberosity fracture - refer Ortho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Osteochondral lesion – d/w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r>
              <a:rPr lang="en-US" dirty="0">
                <a:solidFill>
                  <a:schemeClr val="bg1"/>
                </a:solidFill>
              </a:rPr>
              <a:t> during working day</a:t>
            </a:r>
          </a:p>
          <a:p>
            <a:r>
              <a:rPr lang="en-US" dirty="0">
                <a:solidFill>
                  <a:schemeClr val="bg1"/>
                </a:solidFill>
              </a:rPr>
              <a:t>NB see: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https://www.boa.ac.uk/asset/EA032921%2D2A7F%2D4A15%2D8F7033524E4678D5/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always assess integrity of extensor mech with SLR.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trauma or atraumatic ?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8559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AP &amp;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knee (+/- skyline view)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2933"/>
            <a:ext cx="9522032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Grade laxity (</a:t>
            </a:r>
            <a:r>
              <a:rPr lang="en-US" dirty="0" err="1">
                <a:solidFill>
                  <a:schemeClr val="bg1"/>
                </a:solidFill>
              </a:rPr>
              <a:t>cf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contralat</a:t>
            </a:r>
            <a:r>
              <a:rPr lang="en-US" dirty="0">
                <a:solidFill>
                  <a:schemeClr val="bg1"/>
                </a:solidFill>
              </a:rPr>
              <a:t> side) if ligamentous injury.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Site of any osteochondral fracture, displacement. </a:t>
            </a:r>
            <a:r>
              <a:rPr lang="en-US" dirty="0" err="1">
                <a:solidFill>
                  <a:schemeClr val="bg1"/>
                </a:solidFill>
              </a:rPr>
              <a:t>Lipohaemarthrosis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Segond</a:t>
            </a:r>
            <a:r>
              <a:rPr lang="en-US" dirty="0">
                <a:solidFill>
                  <a:schemeClr val="bg1"/>
                </a:solidFill>
              </a:rPr>
              <a:t> fractures = avulsion of collateral ligament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Tibial spine (ACL) avulsion displacement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Tibial tuberosity fracture displacement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A404F-081C-71B3-3D97-80481CB1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1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– Tibia &amp; Fibula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78132" y="3349264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</a:t>
            </a:r>
          </a:p>
          <a:p>
            <a:r>
              <a:rPr lang="en-US" dirty="0">
                <a:solidFill>
                  <a:schemeClr val="bg1"/>
                </a:solidFill>
              </a:rPr>
              <a:t>‘Toddler’s fracture’ - 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&lt;5yo -  </a:t>
            </a:r>
            <a:r>
              <a:rPr lang="en-US" dirty="0" err="1">
                <a:solidFill>
                  <a:schemeClr val="bg1"/>
                </a:solidFill>
              </a:rPr>
              <a:t>softcast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 x3/52, No F/U</a:t>
            </a:r>
          </a:p>
          <a:p>
            <a:r>
              <a:rPr lang="en-US" dirty="0">
                <a:solidFill>
                  <a:schemeClr val="bg1"/>
                </a:solidFill>
              </a:rPr>
              <a:t>				- clin suspicion (XR normal) – consider analgesia only or as above.</a:t>
            </a:r>
          </a:p>
          <a:p>
            <a:r>
              <a:rPr lang="en-US" dirty="0">
                <a:solidFill>
                  <a:schemeClr val="bg1"/>
                </a:solidFill>
              </a:rPr>
              <a:t>Fibular neck # - check comm peroneal nerve, check ankle (Maisonneuve)</a:t>
            </a:r>
          </a:p>
          <a:p>
            <a:r>
              <a:rPr lang="en-US" dirty="0">
                <a:solidFill>
                  <a:schemeClr val="bg1"/>
                </a:solidFill>
              </a:rPr>
              <a:t>Tibial 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 metaphysis – long leg cast, refer Ortho – risk of late valgus (</a:t>
            </a:r>
            <a:r>
              <a:rPr lang="en-US" dirty="0" err="1">
                <a:solidFill>
                  <a:schemeClr val="bg1"/>
                </a:solidFill>
              </a:rPr>
              <a:t>Cozen’s</a:t>
            </a:r>
            <a:r>
              <a:rPr lang="en-US" dirty="0">
                <a:solidFill>
                  <a:schemeClr val="bg1"/>
                </a:solidFill>
              </a:rPr>
              <a:t> phenomenon)</a:t>
            </a:r>
          </a:p>
          <a:p>
            <a:r>
              <a:rPr lang="en-US" dirty="0">
                <a:solidFill>
                  <a:schemeClr val="bg1"/>
                </a:solidFill>
              </a:rPr>
              <a:t>Tibial shaft – 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- long leg cast NWB – FU 1/52</a:t>
            </a:r>
          </a:p>
          <a:p>
            <a:r>
              <a:rPr lang="en-US" dirty="0">
                <a:solidFill>
                  <a:schemeClr val="bg1"/>
                </a:solidFill>
              </a:rPr>
              <a:t>		   - displaced/angulated  - AK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Ortho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Beware compartment syndrome.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trauma or atraumatic ?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8559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AP &amp;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(to include knee and ankle joints)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2933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Bone(s) involved, Site (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/Shaft/Distal), Open/closed, Comminution, Displacement, Angulation.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CA6A3-5392-9F63-A98B-A571BADD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– Ankle/Hindfoot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18982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</a:t>
            </a:r>
          </a:p>
          <a:p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Signif</a:t>
            </a:r>
            <a:r>
              <a:rPr lang="en-US" dirty="0">
                <a:solidFill>
                  <a:schemeClr val="bg1"/>
                </a:solidFill>
              </a:rPr>
              <a:t> sprain/avulsion/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# = Splint/Moonboot 2-4/52 No FU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Displaced fracture / Talar shift =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Ortho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Triplane &amp; </a:t>
            </a:r>
            <a:r>
              <a:rPr lang="en-US" dirty="0" err="1">
                <a:solidFill>
                  <a:schemeClr val="bg1"/>
                </a:solidFill>
              </a:rPr>
              <a:t>Tillaux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Ortho, consider CT scan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Talar dome or neck fracture =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Ortho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Tarsal avulsion fractures = WB BK cast, FU 1/52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Calcaneal fracture – elevate, refer Ortho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Ligamentous disruption (Lisfranc injury) – true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XR – refer Ortho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Talar neck fractures are easily missed and carry high risk of AVN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 of injury – trauma or atraumatic ?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8559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– AP &amp;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ankle, AP &amp; oblique foot (+ true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 of foot if any tarsal fracture)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2933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</a:t>
            </a:r>
          </a:p>
          <a:p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>
                <a:solidFill>
                  <a:schemeClr val="bg1"/>
                </a:solidFill>
              </a:rPr>
              <a:t>Tillaux</a:t>
            </a:r>
            <a:r>
              <a:rPr lang="en-US" dirty="0">
                <a:solidFill>
                  <a:schemeClr val="bg1"/>
                </a:solidFill>
              </a:rPr>
              <a:t> = SH 3 </a:t>
            </a:r>
            <a:r>
              <a:rPr lang="en-US" dirty="0" err="1">
                <a:solidFill>
                  <a:schemeClr val="bg1"/>
                </a:solidFill>
              </a:rPr>
              <a:t>anterolat</a:t>
            </a:r>
            <a:r>
              <a:rPr lang="en-US" dirty="0">
                <a:solidFill>
                  <a:schemeClr val="bg1"/>
                </a:solidFill>
              </a:rPr>
              <a:t> tib epiphyseal avulsion, adolescents only</a:t>
            </a:r>
          </a:p>
          <a:p>
            <a:r>
              <a:rPr lang="en-US" dirty="0">
                <a:solidFill>
                  <a:schemeClr val="bg1"/>
                </a:solidFill>
              </a:rPr>
              <a:t>- Triplane = sagittal, coronal and transverse plane fracture, (SH 2 on one view and SH 3 on the other)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0A417B-1A8F-2195-07B7-921B59EC7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/>
          <a:stretch>
            <a:fillRect/>
          </a:stretch>
        </p:blipFill>
        <p:spPr bwMode="auto">
          <a:xfrm>
            <a:off x="7018317" y="3632289"/>
            <a:ext cx="2695699" cy="258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2E309A-CD5F-AD48-D1CA-2ECDCE8A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 Limb – Foot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Links to studies (where relevant):</a:t>
            </a:r>
          </a:p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349264"/>
            <a:ext cx="9522032" cy="2308324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D) Definitive management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Significant crush (irrespective of fractures )– consider compartment synd – elevate, refer Ortho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MT fractures</a:t>
            </a:r>
          </a:p>
          <a:p>
            <a:pPr marL="742950" lvl="1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Undisplaced/base of 5</a:t>
            </a:r>
            <a:r>
              <a:rPr lang="en-GB" baseline="30000">
                <a:solidFill>
                  <a:schemeClr val="bg1"/>
                </a:solidFill>
              </a:rPr>
              <a:t>th</a:t>
            </a:r>
            <a:r>
              <a:rPr lang="en-GB">
                <a:solidFill>
                  <a:schemeClr val="bg1"/>
                </a:solidFill>
              </a:rPr>
              <a:t> avulsion  - sturdy (stiff soled) footwear or moonboot x2-3/52, No FU</a:t>
            </a:r>
          </a:p>
          <a:p>
            <a:pPr marL="742950" lvl="1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Displaced – refer Ortho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Phalanges</a:t>
            </a:r>
          </a:p>
          <a:p>
            <a:pPr marL="742950" lvl="1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Undisplaced – sturdy shoes, No FU</a:t>
            </a:r>
          </a:p>
          <a:p>
            <a:pPr marL="742950" lvl="1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Displaced – slipper cast or boot, FU only for Gt toe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66866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Caution –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Appropriate clinical knowledge and clinical discretion remain essential when using these guidelines.</a:t>
            </a:r>
            <a:r>
              <a:rPr lang="en-GB" sz="1100"/>
              <a:t>  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A) Assess – NB Mech of injury – trauma or atraumatic ? 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8559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B) Best possible imaging – AP &amp; oblique [+true lat if fracture is diagnosed]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702933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C) Classify </a:t>
            </a:r>
          </a:p>
          <a:p>
            <a:r>
              <a:rPr lang="en-GB">
                <a:solidFill>
                  <a:schemeClr val="bg1"/>
                </a:solidFill>
              </a:rPr>
              <a:t>– Bone(s) involved, site  (prox/mid/distal), comminution, open/closed, displacement/angulation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F8521-2F95-E694-1096-D39063C3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Emergency 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Principles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331051"/>
            <a:ext cx="4761016" cy="369331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388404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47A8B-3249-BF2F-E6BC-E2421750EB28}"/>
              </a:ext>
            </a:extLst>
          </p:cNvPr>
          <p:cNvSpPr txBox="1"/>
          <p:nvPr/>
        </p:nvSpPr>
        <p:spPr>
          <a:xfrm>
            <a:off x="191984" y="2586664"/>
            <a:ext cx="952203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views – shaft fractures must include joint above and below. </a:t>
            </a:r>
            <a:r>
              <a:rPr lang="en-GB" b="1" dirty="0">
                <a:solidFill>
                  <a:schemeClr val="bg1"/>
                </a:solidFill>
              </a:rPr>
              <a:t>Ask for repeat views if necessary!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4515172"/>
            <a:ext cx="9522032" cy="1815882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Immobilisation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Consider - is it necessary?  Some injuries will heal with no restriction, or a removable splint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Plaster of Paris is best for </a:t>
            </a:r>
            <a:r>
              <a:rPr lang="en-US" sz="1600" b="1" dirty="0" err="1">
                <a:solidFill>
                  <a:schemeClr val="bg1"/>
                </a:solidFill>
              </a:rPr>
              <a:t>moulding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ie</a:t>
            </a:r>
            <a:r>
              <a:rPr lang="en-US" sz="1600" dirty="0">
                <a:solidFill>
                  <a:schemeClr val="bg1"/>
                </a:solidFill>
              </a:rPr>
              <a:t> to hold the position of a fracture that is likely to displace).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Softcast</a:t>
            </a:r>
            <a:r>
              <a:rPr lang="en-US" sz="1600" dirty="0">
                <a:solidFill>
                  <a:schemeClr val="bg1"/>
                </a:solidFill>
              </a:rPr>
              <a:t> is best for </a:t>
            </a:r>
            <a:r>
              <a:rPr lang="en-US" sz="1600" b="1" dirty="0">
                <a:solidFill>
                  <a:schemeClr val="bg1"/>
                </a:solidFill>
              </a:rPr>
              <a:t>removal at home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ie</a:t>
            </a:r>
            <a:r>
              <a:rPr lang="en-US" sz="1600" dirty="0">
                <a:solidFill>
                  <a:schemeClr val="bg1"/>
                </a:solidFill>
              </a:rPr>
              <a:t> where the fracture is unlikely to displace).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Resin is best for lightweight </a:t>
            </a:r>
            <a:r>
              <a:rPr lang="en-US" sz="1600" b="1" dirty="0">
                <a:solidFill>
                  <a:schemeClr val="bg1"/>
                </a:solidFill>
              </a:rPr>
              <a:t>strength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ie</a:t>
            </a:r>
            <a:r>
              <a:rPr lang="en-US" sz="1600" dirty="0">
                <a:solidFill>
                  <a:schemeClr val="bg1"/>
                </a:solidFill>
              </a:rPr>
              <a:t> when weightbearing) and poor for </a:t>
            </a:r>
            <a:r>
              <a:rPr lang="en-US" sz="1600" dirty="0" err="1">
                <a:solidFill>
                  <a:schemeClr val="bg1"/>
                </a:solidFill>
              </a:rPr>
              <a:t>moulding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Ongoing treatment plan -  Consider - is review necessary? Some injuries do not require further treatment.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Issue </a:t>
            </a:r>
            <a:r>
              <a:rPr lang="en-US" sz="1600" b="1" u="sng" dirty="0">
                <a:solidFill>
                  <a:schemeClr val="bg1"/>
                </a:solidFill>
              </a:rPr>
              <a:t>patient Info leaflets where relevant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40333"/>
            <a:ext cx="952203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Consider NAI –plausibility of mechanism, age of child, delay to presentation, prior history. </a:t>
            </a:r>
          </a:p>
          <a:p>
            <a:r>
              <a:rPr lang="en-US" i="1" dirty="0">
                <a:solidFill>
                  <a:schemeClr val="bg1"/>
                </a:solidFill>
              </a:rPr>
              <a:t>High index of suspicion = Major long bone # in &lt;2y &amp;/or multiple fractures of differing healing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7950D-E980-8CCF-1101-243932AC0237}"/>
              </a:ext>
            </a:extLst>
          </p:cNvPr>
          <p:cNvSpPr txBox="1"/>
          <p:nvPr/>
        </p:nvSpPr>
        <p:spPr>
          <a:xfrm>
            <a:off x="191984" y="1571001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(? Major Trauma), Distracting injuries, Temporary Splint/Analgesia.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543DE-7F16-D714-C681-995AE5FD99FA}"/>
              </a:ext>
            </a:extLst>
          </p:cNvPr>
          <p:cNvSpPr txBox="1"/>
          <p:nvPr/>
        </p:nvSpPr>
        <p:spPr>
          <a:xfrm>
            <a:off x="191984" y="3232995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which bone(s), site (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/med/distal), displacement (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, % diameter overlap), </a:t>
            </a:r>
            <a:r>
              <a:rPr lang="en-US" dirty="0" err="1">
                <a:solidFill>
                  <a:schemeClr val="bg1"/>
                </a:solidFill>
              </a:rPr>
              <a:t>communition</a:t>
            </a:r>
            <a:r>
              <a:rPr lang="en-US" dirty="0">
                <a:solidFill>
                  <a:schemeClr val="bg1"/>
                </a:solidFill>
              </a:rPr>
              <a:t> (fragmentation), angulation (sagittal/coronal/transverse planes), closed/open (contamination?), is a joint &amp;/or physis involved?.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9E9819-E88F-3695-E589-5D46C00E3FB1}"/>
              </a:ext>
            </a:extLst>
          </p:cNvPr>
          <p:cNvSpPr txBox="1"/>
          <p:nvPr/>
        </p:nvSpPr>
        <p:spPr>
          <a:xfrm>
            <a:off x="191984" y="4151083"/>
            <a:ext cx="9522032" cy="646331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age (of patient), site and type specific. </a:t>
            </a:r>
            <a:r>
              <a:rPr lang="en-US" i="1" dirty="0">
                <a:solidFill>
                  <a:schemeClr val="bg1"/>
                </a:solidFill>
              </a:rPr>
              <a:t>Discuss with </a:t>
            </a:r>
            <a:r>
              <a:rPr lang="en-US" i="1" dirty="0" err="1">
                <a:solidFill>
                  <a:schemeClr val="bg1"/>
                </a:solidFill>
              </a:rPr>
              <a:t>Orthopaedics</a:t>
            </a:r>
            <a:r>
              <a:rPr lang="en-US" i="1" dirty="0">
                <a:solidFill>
                  <a:schemeClr val="bg1"/>
                </a:solidFill>
              </a:rPr>
              <a:t> if in  doubt</a:t>
            </a:r>
          </a:p>
        </p:txBody>
      </p: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177D9A81-4C11-3867-3F4B-657589FA9C13}"/>
              </a:ext>
            </a:extLst>
          </p:cNvPr>
          <p:cNvSpPr/>
          <p:nvPr/>
        </p:nvSpPr>
        <p:spPr>
          <a:xfrm flipV="1">
            <a:off x="4572001" y="6331050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BC2BD-39E2-EC01-29E4-85EC288749B4}"/>
              </a:ext>
            </a:extLst>
          </p:cNvPr>
          <p:cNvSpPr txBox="1"/>
          <p:nvPr/>
        </p:nvSpPr>
        <p:spPr>
          <a:xfrm>
            <a:off x="4583877" y="6361828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</p:spTree>
    <p:extLst>
      <p:ext uri="{BB962C8B-B14F-4D97-AF65-F5344CB8AC3E}">
        <p14:creationId xmlns:p14="http://schemas.microsoft.com/office/powerpoint/2010/main" val="18485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Emergency 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NAI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331051"/>
            <a:ext cx="4761016" cy="369331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388404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47A8B-3249-BF2F-E6BC-E2421750EB28}"/>
              </a:ext>
            </a:extLst>
          </p:cNvPr>
          <p:cNvSpPr txBox="1"/>
          <p:nvPr/>
        </p:nvSpPr>
        <p:spPr>
          <a:xfrm>
            <a:off x="191984" y="328574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of injured area - XR -  </a:t>
            </a:r>
            <a:r>
              <a:rPr lang="en-GB" dirty="0">
                <a:solidFill>
                  <a:schemeClr val="bg1"/>
                </a:solidFill>
              </a:rPr>
              <a:t>AP &amp; Lateral views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2380153"/>
            <a:ext cx="952203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High index of suspicion = </a:t>
            </a:r>
          </a:p>
          <a:p>
            <a:r>
              <a:rPr lang="en-US" i="1" dirty="0">
                <a:solidFill>
                  <a:schemeClr val="bg1"/>
                </a:solidFill>
              </a:rPr>
              <a:t>Major long bone # in &lt;2y		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en-US" i="1" dirty="0">
                <a:solidFill>
                  <a:schemeClr val="bg1"/>
                </a:solidFill>
              </a:rPr>
              <a:t>Metaphyseal corner fractures / ‘Bucket handle fractures’</a:t>
            </a:r>
          </a:p>
          <a:p>
            <a:r>
              <a:rPr lang="en-US" i="1" dirty="0">
                <a:solidFill>
                  <a:schemeClr val="bg1"/>
                </a:solidFill>
              </a:rPr>
              <a:t>Multiple fractures of differing healing.	Ribs/Skull/Scapula/Sternum fractures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7950D-E980-8CCF-1101-243932AC0237}"/>
              </a:ext>
            </a:extLst>
          </p:cNvPr>
          <p:cNvSpPr txBox="1"/>
          <p:nvPr/>
        </p:nvSpPr>
        <p:spPr>
          <a:xfrm>
            <a:off x="191984" y="1488930"/>
            <a:ext cx="952203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>
                <a:solidFill>
                  <a:schemeClr val="bg1"/>
                </a:solidFill>
              </a:rPr>
              <a:t>Assess – 	Delayed presentation?</a:t>
            </a:r>
          </a:p>
          <a:p>
            <a:r>
              <a:rPr lang="en-US" dirty="0">
                <a:solidFill>
                  <a:schemeClr val="bg1"/>
                </a:solidFill>
              </a:rPr>
              <a:t>			Inconsistent mechanism or history changes.</a:t>
            </a:r>
          </a:p>
          <a:p>
            <a:r>
              <a:rPr lang="en-US" dirty="0">
                <a:solidFill>
                  <a:schemeClr val="bg1"/>
                </a:solidFill>
              </a:rPr>
              <a:t>			Check child at risk register.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543DE-7F16-D714-C681-995AE5FD99FA}"/>
              </a:ext>
            </a:extLst>
          </p:cNvPr>
          <p:cNvSpPr txBox="1"/>
          <p:nvPr/>
        </p:nvSpPr>
        <p:spPr>
          <a:xfrm>
            <a:off x="191984" y="3655073"/>
            <a:ext cx="9522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Bone(s) involved, site (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/mid/distal), comminution,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9E9819-E88F-3695-E589-5D46C00E3FB1}"/>
              </a:ext>
            </a:extLst>
          </p:cNvPr>
          <p:cNvSpPr txBox="1"/>
          <p:nvPr/>
        </p:nvSpPr>
        <p:spPr>
          <a:xfrm>
            <a:off x="191984" y="3996157"/>
            <a:ext cx="9522032" cy="923330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Document carefully</a:t>
            </a:r>
          </a:p>
          <a:p>
            <a:r>
              <a:rPr lang="en-US" dirty="0">
                <a:solidFill>
                  <a:schemeClr val="bg1"/>
                </a:solidFill>
              </a:rPr>
              <a:t>     Discuss with child protection</a:t>
            </a:r>
          </a:p>
          <a:p>
            <a:r>
              <a:rPr lang="en-US" dirty="0">
                <a:solidFill>
                  <a:schemeClr val="bg1"/>
                </a:solidFill>
              </a:rPr>
              <a:t>     Definitive management –</a:t>
            </a:r>
            <a:r>
              <a:rPr lang="en-US" i="1" dirty="0">
                <a:solidFill>
                  <a:schemeClr val="bg1"/>
                </a:solidFill>
              </a:rPr>
              <a:t>refer Ortho</a:t>
            </a:r>
          </a:p>
        </p:txBody>
      </p: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177D9A81-4C11-3867-3F4B-657589FA9C13}"/>
              </a:ext>
            </a:extLst>
          </p:cNvPr>
          <p:cNvSpPr/>
          <p:nvPr/>
        </p:nvSpPr>
        <p:spPr>
          <a:xfrm flipV="1">
            <a:off x="4572001" y="6331050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BC2BD-39E2-EC01-29E4-85EC288749B4}"/>
              </a:ext>
            </a:extLst>
          </p:cNvPr>
          <p:cNvSpPr txBox="1"/>
          <p:nvPr/>
        </p:nvSpPr>
        <p:spPr>
          <a:xfrm>
            <a:off x="4583877" y="6361828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78E7A8-386C-3F90-BCA6-073560F93D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684" y="3303483"/>
            <a:ext cx="3225332" cy="29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evel 2">
            <a:extLst>
              <a:ext uri="{FF2B5EF4-FFF2-40B4-BE49-F238E27FC236}">
                <a16:creationId xmlns:a16="http://schemas.microsoft.com/office/drawing/2014/main" id="{5A3A6D2B-7D4F-602E-4297-DD7F5CCE0116}"/>
              </a:ext>
            </a:extLst>
          </p:cNvPr>
          <p:cNvSpPr/>
          <p:nvPr/>
        </p:nvSpPr>
        <p:spPr>
          <a:xfrm>
            <a:off x="1134094" y="5019907"/>
            <a:ext cx="4286992" cy="11725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Missed NAI carries a high mortality</a:t>
            </a:r>
          </a:p>
        </p:txBody>
      </p:sp>
    </p:spTree>
    <p:extLst>
      <p:ext uri="{BB962C8B-B14F-4D97-AF65-F5344CB8AC3E}">
        <p14:creationId xmlns:p14="http://schemas.microsoft.com/office/powerpoint/2010/main" val="167485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Dept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Clavicle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333585"/>
            <a:ext cx="9522032" cy="120032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Un/Minimal displaced – Broad arm sling 2-4 weeks, avoid sports – No follow up.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Displaced – Figure of 8 brace – Instructions to tighten – Follow up 1/52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AC Joint disruption – Broad arm sling 2 weeks – No follow up under 12y.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56332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- Sternoclavicular joint disruption – rare  - refer urgently if clavicle posteriorly displaced.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83289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20 cephalad views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93419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–site (med – SC </a:t>
            </a:r>
            <a:r>
              <a:rPr lang="en-US" dirty="0" err="1">
                <a:solidFill>
                  <a:schemeClr val="bg1"/>
                </a:solidFill>
              </a:rPr>
              <a:t>Jt</a:t>
            </a:r>
            <a:r>
              <a:rPr lang="en-US" dirty="0">
                <a:solidFill>
                  <a:schemeClr val="bg1"/>
                </a:solidFill>
              </a:rPr>
              <a:t>/shaft/distal – AC </a:t>
            </a:r>
            <a:r>
              <a:rPr lang="en-US" dirty="0" err="1">
                <a:solidFill>
                  <a:schemeClr val="bg1"/>
                </a:solidFill>
              </a:rPr>
              <a:t>Jt</a:t>
            </a:r>
            <a:r>
              <a:rPr lang="en-US" dirty="0">
                <a:solidFill>
                  <a:schemeClr val="bg1"/>
                </a:solidFill>
              </a:rPr>
              <a:t>), displacement (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, % diameter overlap), angulation, </a:t>
            </a:r>
            <a:r>
              <a:rPr lang="en-US" dirty="0" err="1">
                <a:solidFill>
                  <a:schemeClr val="bg1"/>
                </a:solidFill>
              </a:rPr>
              <a:t>communition</a:t>
            </a:r>
            <a:r>
              <a:rPr lang="en-US" dirty="0">
                <a:solidFill>
                  <a:schemeClr val="bg1"/>
                </a:solidFill>
              </a:rPr>
              <a:t> (fragmentation), angulation, closed/open (contamination?).</a:t>
            </a:r>
          </a:p>
        </p:txBody>
      </p:sp>
    </p:spTree>
    <p:extLst>
      <p:ext uri="{BB962C8B-B14F-4D97-AF65-F5344CB8AC3E}">
        <p14:creationId xmlns:p14="http://schemas.microsoft.com/office/powerpoint/2010/main" val="82233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Glenohumeral dislocation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333543"/>
            <a:ext cx="4380017" cy="1754326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Reduction under sedation then </a:t>
            </a:r>
            <a:r>
              <a:rPr lang="en-US" dirty="0" err="1">
                <a:solidFill>
                  <a:schemeClr val="bg1"/>
                </a:solidFill>
              </a:rPr>
              <a:t>polysling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Atraumatic – physio OPD referral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Traumatic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 rugby) – consider MRI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Associated fracture – refer to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56332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check and document distal NV function before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71001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Trauma / Previous dislocations.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AP, scapular lateral +/or axillary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93419"/>
            <a:ext cx="95220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–displacement (anterior/posterior-‘light bulb sign’ /inferior ‘</a:t>
            </a:r>
            <a:r>
              <a:rPr lang="en-US" dirty="0" err="1">
                <a:solidFill>
                  <a:schemeClr val="bg1"/>
                </a:solidFill>
              </a:rPr>
              <a:t>luxatio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erecta</a:t>
            </a:r>
            <a:r>
              <a:rPr lang="en-US" dirty="0">
                <a:solidFill>
                  <a:schemeClr val="bg1"/>
                </a:solidFill>
              </a:rPr>
              <a:t>’), associated fractures.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CAEE9B-E79C-6E02-3BBD-E162C15AE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17" y="3339606"/>
            <a:ext cx="2134154" cy="306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6775B-41F1-EFC9-032E-8348850BC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8" y="3329148"/>
            <a:ext cx="3076698" cy="3076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1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</a:t>
            </a:r>
            <a:r>
              <a:rPr lang="en-GB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Humerus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623511"/>
            <a:ext cx="9522032" cy="120032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Humeral brace or J-slab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Collar &amp; cuff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Fracture clinic 1/52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56332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check and document radial N function before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AP, scapular lateral +/or axillary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89711"/>
            <a:ext cx="95220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site (</a:t>
            </a:r>
            <a:r>
              <a:rPr lang="en-US" dirty="0" err="1">
                <a:solidFill>
                  <a:schemeClr val="bg1"/>
                </a:solidFill>
              </a:rPr>
              <a:t>prox</a:t>
            </a:r>
            <a:r>
              <a:rPr lang="en-US" dirty="0">
                <a:solidFill>
                  <a:schemeClr val="bg1"/>
                </a:solidFill>
              </a:rPr>
              <a:t>/med/distal), displacement (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, % diameter overlap), </a:t>
            </a:r>
            <a:r>
              <a:rPr lang="en-US" dirty="0" err="1">
                <a:solidFill>
                  <a:schemeClr val="bg1"/>
                </a:solidFill>
              </a:rPr>
              <a:t>communition</a:t>
            </a:r>
            <a:r>
              <a:rPr lang="en-US" dirty="0">
                <a:solidFill>
                  <a:schemeClr val="bg1"/>
                </a:solidFill>
              </a:rPr>
              <a:t> (fragmentation), angulation (sagittal/coronal/transverse planes), closed/open (contamination?), is a joint &amp;/or physis involved?.</a:t>
            </a:r>
          </a:p>
        </p:txBody>
      </p:sp>
    </p:spTree>
    <p:extLst>
      <p:ext uri="{BB962C8B-B14F-4D97-AF65-F5344CB8AC3E}">
        <p14:creationId xmlns:p14="http://schemas.microsoft.com/office/powerpoint/2010/main" val="366679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4" y="220457"/>
            <a:ext cx="1461449" cy="86465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Epicondyles of Elbow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5012906"/>
            <a:ext cx="9522032" cy="1477328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</a:t>
            </a:r>
          </a:p>
          <a:p>
            <a:r>
              <a:rPr lang="en-US" dirty="0">
                <a:solidFill>
                  <a:schemeClr val="bg1"/>
                </a:solidFill>
              </a:rPr>
              <a:t>Medial	- </a:t>
            </a:r>
            <a:r>
              <a:rPr lang="en-US" dirty="0" err="1">
                <a:solidFill>
                  <a:schemeClr val="bg1"/>
                </a:solidFill>
              </a:rPr>
              <a:t>Undisplaced</a:t>
            </a:r>
            <a:r>
              <a:rPr lang="en-US" dirty="0">
                <a:solidFill>
                  <a:schemeClr val="bg1"/>
                </a:solidFill>
              </a:rPr>
              <a:t> (suspected) – Broad arm sling –2/52, No FU</a:t>
            </a:r>
          </a:p>
          <a:p>
            <a:r>
              <a:rPr lang="en-US" dirty="0">
                <a:solidFill>
                  <a:schemeClr val="bg1"/>
                </a:solidFill>
              </a:rPr>
              <a:t>		- Displaced - 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refer </a:t>
            </a:r>
            <a:r>
              <a:rPr lang="en-US" dirty="0" err="1">
                <a:solidFill>
                  <a:schemeClr val="bg1"/>
                </a:solidFill>
              </a:rPr>
              <a:t>Orthopaedics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Lateral	- &lt;2mm displaced  - 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1/52 FU</a:t>
            </a:r>
          </a:p>
          <a:p>
            <a:r>
              <a:rPr lang="en-US" dirty="0">
                <a:solidFill>
                  <a:schemeClr val="bg1"/>
                </a:solidFill>
              </a:rPr>
              <a:t>		- &gt;=2mm displaced or suspicion of condylar – refer Ortho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76488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do not mistake condylar for epicondylar fracture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typically a fall onto outstretched hand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elbow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89711"/>
            <a:ext cx="9522032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note normal ossific nuclei timing</a:t>
            </a:r>
          </a:p>
          <a:p>
            <a:r>
              <a:rPr lang="en-US" dirty="0">
                <a:solidFill>
                  <a:schemeClr val="bg1"/>
                </a:solidFill>
              </a:rPr>
              <a:t>					Appears		Fuses</a:t>
            </a:r>
          </a:p>
          <a:p>
            <a:r>
              <a:rPr lang="en-US" dirty="0">
                <a:solidFill>
                  <a:schemeClr val="bg1"/>
                </a:solidFill>
              </a:rPr>
              <a:t>	Capitellum			1		12-14</a:t>
            </a:r>
          </a:p>
          <a:p>
            <a:r>
              <a:rPr lang="en-US" dirty="0">
                <a:solidFill>
                  <a:schemeClr val="bg1"/>
                </a:solidFill>
              </a:rPr>
              <a:t>	Radial Head			3		14-16</a:t>
            </a:r>
          </a:p>
          <a:p>
            <a:r>
              <a:rPr lang="en-US" dirty="0">
                <a:solidFill>
                  <a:schemeClr val="bg1"/>
                </a:solidFill>
              </a:rPr>
              <a:t>	Internal (Medial)		5		16-18</a:t>
            </a:r>
          </a:p>
          <a:p>
            <a:r>
              <a:rPr lang="en-US" dirty="0">
                <a:solidFill>
                  <a:schemeClr val="bg1"/>
                </a:solidFill>
              </a:rPr>
              <a:t>	Trochlear				7		12-14</a:t>
            </a:r>
          </a:p>
          <a:p>
            <a:r>
              <a:rPr lang="en-US" dirty="0">
                <a:solidFill>
                  <a:schemeClr val="bg1"/>
                </a:solidFill>
              </a:rPr>
              <a:t>	Olecranon			9		15-17</a:t>
            </a:r>
          </a:p>
          <a:p>
            <a:r>
              <a:rPr lang="en-US" dirty="0">
                <a:solidFill>
                  <a:schemeClr val="bg1"/>
                </a:solidFill>
              </a:rPr>
              <a:t>	External (lateral)	       11		12-14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AEA043-AC69-9436-0AF0-03F90A09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32" y="2360691"/>
            <a:ext cx="2100284" cy="26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A8AA5407-F378-CF57-0332-9E67D8CBC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550" y="6388231"/>
            <a:ext cx="566427" cy="445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C25CA-FB35-0D84-F733-CFD8799573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891A02C-CC7A-BC05-341B-983B5C62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4" y="220457"/>
            <a:ext cx="1461449" cy="864651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D6DEAA6C-CFE2-0365-925E-2B0094BD63E4}"/>
              </a:ext>
            </a:extLst>
          </p:cNvPr>
          <p:cNvSpPr/>
          <p:nvPr/>
        </p:nvSpPr>
        <p:spPr>
          <a:xfrm>
            <a:off x="1745673" y="220456"/>
            <a:ext cx="7968343" cy="864651"/>
          </a:xfrm>
          <a:prstGeom prst="round1Rect">
            <a:avLst>
              <a:gd name="adj" fmla="val 286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Dept Fracture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 Guidance: </a:t>
            </a:r>
          </a:p>
          <a:p>
            <a:pPr algn="ctr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Upper Limb / Supracondylar elbow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02C1E43D-492D-256D-E809-48CF7247852D}"/>
              </a:ext>
            </a:extLst>
          </p:cNvPr>
          <p:cNvSpPr/>
          <p:nvPr/>
        </p:nvSpPr>
        <p:spPr>
          <a:xfrm rot="10800000">
            <a:off x="191984" y="6465349"/>
            <a:ext cx="9522032" cy="36932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6D843-0C72-734B-FD4F-FFF073ED117E}"/>
              </a:ext>
            </a:extLst>
          </p:cNvPr>
          <p:cNvSpPr txBox="1"/>
          <p:nvPr/>
        </p:nvSpPr>
        <p:spPr>
          <a:xfrm>
            <a:off x="191984" y="6465349"/>
            <a:ext cx="30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Links to studies (where relevant):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CBF53-A95F-8867-EC42-81B7129BFE53}"/>
              </a:ext>
            </a:extLst>
          </p:cNvPr>
          <p:cNvSpPr txBox="1"/>
          <p:nvPr/>
        </p:nvSpPr>
        <p:spPr>
          <a:xfrm>
            <a:off x="191984" y="3062751"/>
            <a:ext cx="9522032" cy="120032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D) Definitive management – flexion type – (less stable) - apply </a:t>
            </a:r>
            <a:r>
              <a:rPr lang="en-US" dirty="0" err="1">
                <a:solidFill>
                  <a:schemeClr val="bg1"/>
                </a:solidFill>
              </a:rPr>
              <a:t>backslab</a:t>
            </a:r>
            <a:r>
              <a:rPr lang="en-US" dirty="0">
                <a:solidFill>
                  <a:schemeClr val="bg1"/>
                </a:solidFill>
              </a:rPr>
              <a:t>,  refer Ortho</a:t>
            </a:r>
          </a:p>
          <a:p>
            <a:r>
              <a:rPr lang="en-US" dirty="0">
                <a:solidFill>
                  <a:schemeClr val="bg1"/>
                </a:solidFill>
              </a:rPr>
              <a:t>					    - extension type - see below</a:t>
            </a:r>
          </a:p>
          <a:p>
            <a:r>
              <a:rPr lang="en-US" dirty="0">
                <a:solidFill>
                  <a:schemeClr val="bg1"/>
                </a:solidFill>
              </a:rPr>
              <a:t>NB see: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https://www.boa.ac.uk/static/a240155a-f0dd-4be7-8c8af7b6cc4da795/BOASTSupracondylarFracturesHumerusChildren2020-v2-FINAL.pdf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65FBC-9918-77E6-D251-830F9B95FC71}"/>
              </a:ext>
            </a:extLst>
          </p:cNvPr>
          <p:cNvSpPr txBox="1"/>
          <p:nvPr/>
        </p:nvSpPr>
        <p:spPr>
          <a:xfrm>
            <a:off x="191984" y="1956332"/>
            <a:ext cx="9522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Caution –  check and document distal NV function before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469B3-F591-9DDC-4CAE-DC166BF230E5}"/>
              </a:ext>
            </a:extLst>
          </p:cNvPr>
          <p:cNvSpPr txBox="1"/>
          <p:nvPr/>
        </p:nvSpPr>
        <p:spPr>
          <a:xfrm>
            <a:off x="191984" y="1150373"/>
            <a:ext cx="9522032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Appropriate </a:t>
            </a:r>
            <a:r>
              <a:rPr lang="en-GB" sz="1400" dirty="0"/>
              <a:t>clinical knowledge and clinical discretion remain essential when using these guidelines.</a:t>
            </a:r>
            <a:r>
              <a:rPr lang="en-GB" sz="1100" dirty="0"/>
              <a:t> </a:t>
            </a:r>
            <a:r>
              <a:rPr lang="en-US" sz="1100" dirty="0"/>
              <a:t>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B60C3-B0B8-6F46-8189-40C0AF73F5D3}"/>
              </a:ext>
            </a:extLst>
          </p:cNvPr>
          <p:cNvSpPr txBox="1"/>
          <p:nvPr/>
        </p:nvSpPr>
        <p:spPr>
          <a:xfrm>
            <a:off x="191984" y="1592285"/>
            <a:ext cx="95220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Assess – NB Mechanism – (? Major Trauma).</a:t>
            </a:r>
          </a:p>
        </p:txBody>
      </p:sp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065139AE-780D-BB97-4C5C-A4DB0F6123EA}"/>
              </a:ext>
            </a:extLst>
          </p:cNvPr>
          <p:cNvSpPr/>
          <p:nvPr/>
        </p:nvSpPr>
        <p:spPr>
          <a:xfrm flipV="1">
            <a:off x="4572001" y="6465349"/>
            <a:ext cx="5142015" cy="369330"/>
          </a:xfrm>
          <a:prstGeom prst="round1Rect">
            <a:avLst>
              <a:gd name="adj" fmla="val 4442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F714E-FB89-A6F4-A9F3-1A72B1B6E127}"/>
              </a:ext>
            </a:extLst>
          </p:cNvPr>
          <p:cNvSpPr txBox="1"/>
          <p:nvPr/>
        </p:nvSpPr>
        <p:spPr>
          <a:xfrm>
            <a:off x="4572001" y="6465349"/>
            <a:ext cx="308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modification date/trust/HB: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AD3D7-6EFE-24C3-3D75-345AFFF7F052}"/>
              </a:ext>
            </a:extLst>
          </p:cNvPr>
          <p:cNvSpPr txBox="1"/>
          <p:nvPr/>
        </p:nvSpPr>
        <p:spPr>
          <a:xfrm>
            <a:off x="191984" y="2325664"/>
            <a:ext cx="9522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 Best possible imaging - XR -  </a:t>
            </a:r>
            <a:r>
              <a:rPr lang="en-GB" dirty="0">
                <a:solidFill>
                  <a:schemeClr val="bg1"/>
                </a:solidFill>
              </a:rPr>
              <a:t>AP &amp; lateral elbow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3BA5-0B3B-221E-9E55-F604919064CC}"/>
              </a:ext>
            </a:extLst>
          </p:cNvPr>
          <p:cNvSpPr txBox="1"/>
          <p:nvPr/>
        </p:nvSpPr>
        <p:spPr>
          <a:xfrm>
            <a:off x="191984" y="2689711"/>
            <a:ext cx="9522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 Classify – </a:t>
            </a:r>
            <a:r>
              <a:rPr lang="en-US" dirty="0" err="1">
                <a:solidFill>
                  <a:schemeClr val="bg1"/>
                </a:solidFill>
              </a:rPr>
              <a:t>Gartland</a:t>
            </a:r>
            <a:r>
              <a:rPr lang="en-US" dirty="0">
                <a:solidFill>
                  <a:schemeClr val="bg1"/>
                </a:solidFill>
              </a:rPr>
              <a:t>, closed/open (contamination?)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77661-3DAA-CD67-A0C9-D7593DC1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41" r="2653" b="52072"/>
          <a:stretch/>
        </p:blipFill>
        <p:spPr>
          <a:xfrm>
            <a:off x="7618390" y="4262338"/>
            <a:ext cx="1220807" cy="1269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17530-1B1C-425E-E2A8-C6DB04BE1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48" t="455" r="35047" b="51617"/>
          <a:stretch/>
        </p:blipFill>
        <p:spPr>
          <a:xfrm>
            <a:off x="4095750" y="4262338"/>
            <a:ext cx="1220807" cy="1269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D5CC00-7CA5-86EA-EABB-9A1A9329D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194" b="52072"/>
          <a:stretch/>
        </p:blipFill>
        <p:spPr>
          <a:xfrm>
            <a:off x="824530" y="4262338"/>
            <a:ext cx="1220807" cy="126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FEF87-3E8E-986A-5BBE-D8B505D95CEA}"/>
              </a:ext>
            </a:extLst>
          </p:cNvPr>
          <p:cNvSpPr txBox="1"/>
          <p:nvPr/>
        </p:nvSpPr>
        <p:spPr>
          <a:xfrm>
            <a:off x="295275" y="5383521"/>
            <a:ext cx="298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(or suspected but normal XR)</a:t>
            </a:r>
          </a:p>
          <a:p>
            <a:r>
              <a:rPr lang="en-US" dirty="0"/>
              <a:t>Broad arm sling 1-2/52</a:t>
            </a:r>
          </a:p>
          <a:p>
            <a:r>
              <a:rPr lang="en-US" dirty="0"/>
              <a:t>No follow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41EB4-EF5E-55DF-0876-7604072F9D08}"/>
              </a:ext>
            </a:extLst>
          </p:cNvPr>
          <p:cNvSpPr txBox="1"/>
          <p:nvPr/>
        </p:nvSpPr>
        <p:spPr>
          <a:xfrm>
            <a:off x="3646097" y="5383521"/>
            <a:ext cx="298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(and/or NV compromise)</a:t>
            </a:r>
          </a:p>
          <a:p>
            <a:r>
              <a:rPr lang="en-US" dirty="0" err="1"/>
              <a:t>Backslab</a:t>
            </a:r>
            <a:endParaRPr lang="en-US" dirty="0"/>
          </a:p>
          <a:p>
            <a:r>
              <a:rPr lang="en-US" dirty="0"/>
              <a:t>Refer </a:t>
            </a:r>
            <a:r>
              <a:rPr lang="en-US" dirty="0" err="1"/>
              <a:t>Orthopaedics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CCF96-51DF-A12D-07A3-276EC0AFBA2A}"/>
              </a:ext>
            </a:extLst>
          </p:cNvPr>
          <p:cNvSpPr txBox="1"/>
          <p:nvPr/>
        </p:nvSpPr>
        <p:spPr>
          <a:xfrm>
            <a:off x="6996919" y="5383521"/>
            <a:ext cx="298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(and/or NV compromise)</a:t>
            </a:r>
          </a:p>
          <a:p>
            <a:r>
              <a:rPr lang="en-US" dirty="0" err="1"/>
              <a:t>Backslab</a:t>
            </a:r>
            <a:endParaRPr lang="en-US" dirty="0"/>
          </a:p>
          <a:p>
            <a:r>
              <a:rPr lang="en-US" dirty="0"/>
              <a:t>Refer </a:t>
            </a:r>
            <a:r>
              <a:rPr lang="en-US" dirty="0" err="1"/>
              <a:t>Orthopaedics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D9799-1C86-DCEE-39A8-CE6DF888B9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1984" y="226527"/>
            <a:ext cx="1461449" cy="8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4039</Words>
  <Application>Microsoft Macintosh PowerPoint</Application>
  <PresentationFormat>A4 Paper (210x297 mm)</PresentationFormat>
  <Paragraphs>380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ED fracture guidance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Barker</dc:creator>
  <cp:lastModifiedBy>David Rowland</cp:lastModifiedBy>
  <cp:revision>8</cp:revision>
  <dcterms:created xsi:type="dcterms:W3CDTF">2022-04-19T09:29:49Z</dcterms:created>
  <dcterms:modified xsi:type="dcterms:W3CDTF">2022-07-27T15:52:22Z</dcterms:modified>
</cp:coreProperties>
</file>